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85" r:id="rId6"/>
    <p:sldId id="286" r:id="rId7"/>
    <p:sldId id="261" r:id="rId8"/>
    <p:sldId id="283" r:id="rId9"/>
    <p:sldId id="268" r:id="rId10"/>
    <p:sldId id="269" r:id="rId11"/>
    <p:sldId id="272" r:id="rId12"/>
    <p:sldId id="273" r:id="rId13"/>
    <p:sldId id="274" r:id="rId14"/>
    <p:sldId id="271" r:id="rId15"/>
    <p:sldId id="270" r:id="rId16"/>
    <p:sldId id="275" r:id="rId17"/>
    <p:sldId id="287" r:id="rId18"/>
    <p:sldId id="262" r:id="rId19"/>
    <p:sldId id="263" r:id="rId20"/>
    <p:sldId id="264" r:id="rId21"/>
    <p:sldId id="265" r:id="rId22"/>
    <p:sldId id="276" r:id="rId23"/>
    <p:sldId id="277" r:id="rId24"/>
    <p:sldId id="284" r:id="rId25"/>
    <p:sldId id="278" r:id="rId26"/>
    <p:sldId id="279" r:id="rId27"/>
    <p:sldId id="288" r:id="rId28"/>
    <p:sldId id="267" r:id="rId29"/>
  </p:sldIdLst>
  <p:sldSz cx="9144000" cy="5143500" type="screen16x9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2D78-3209-4BB0-B7C9-EEB5258F4A3A}" type="datetimeFigureOut">
              <a:rPr lang="th-TH" smtClean="0"/>
              <a:t>27/10/65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D782-607A-409D-8E3B-F2BC88638F3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0114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2D78-3209-4BB0-B7C9-EEB5258F4A3A}" type="datetimeFigureOut">
              <a:rPr lang="th-TH" smtClean="0"/>
              <a:t>27/10/65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D782-607A-409D-8E3B-F2BC88638F3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033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2D78-3209-4BB0-B7C9-EEB5258F4A3A}" type="datetimeFigureOut">
              <a:rPr lang="th-TH" smtClean="0"/>
              <a:t>27/10/65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D782-607A-409D-8E3B-F2BC88638F3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965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2D78-3209-4BB0-B7C9-EEB5258F4A3A}" type="datetimeFigureOut">
              <a:rPr lang="th-TH" smtClean="0"/>
              <a:t>27/10/65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D782-607A-409D-8E3B-F2BC88638F3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72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2D78-3209-4BB0-B7C9-EEB5258F4A3A}" type="datetimeFigureOut">
              <a:rPr lang="th-TH" smtClean="0"/>
              <a:t>27/10/65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D782-607A-409D-8E3B-F2BC88638F3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039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2D78-3209-4BB0-B7C9-EEB5258F4A3A}" type="datetimeFigureOut">
              <a:rPr lang="th-TH" smtClean="0"/>
              <a:t>27/10/65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D782-607A-409D-8E3B-F2BC88638F3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7421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2D78-3209-4BB0-B7C9-EEB5258F4A3A}" type="datetimeFigureOut">
              <a:rPr lang="th-TH" smtClean="0"/>
              <a:t>27/10/65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D782-607A-409D-8E3B-F2BC88638F3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151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2D78-3209-4BB0-B7C9-EEB5258F4A3A}" type="datetimeFigureOut">
              <a:rPr lang="th-TH" smtClean="0"/>
              <a:t>27/10/65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D782-607A-409D-8E3B-F2BC88638F3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7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2D78-3209-4BB0-B7C9-EEB5258F4A3A}" type="datetimeFigureOut">
              <a:rPr lang="th-TH" smtClean="0"/>
              <a:t>27/10/65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D782-607A-409D-8E3B-F2BC88638F3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2032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2D78-3209-4BB0-B7C9-EEB5258F4A3A}" type="datetimeFigureOut">
              <a:rPr lang="th-TH" smtClean="0"/>
              <a:t>27/10/65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D782-607A-409D-8E3B-F2BC88638F3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8607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2D78-3209-4BB0-B7C9-EEB5258F4A3A}" type="datetimeFigureOut">
              <a:rPr lang="th-TH" smtClean="0"/>
              <a:t>27/10/65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D782-607A-409D-8E3B-F2BC88638F3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826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C2D78-3209-4BB0-B7C9-EEB5258F4A3A}" type="datetimeFigureOut">
              <a:rPr lang="th-TH" smtClean="0"/>
              <a:t>27/10/65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CD782-607A-409D-8E3B-F2BC88638F3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084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45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4" r="5603" b="21152"/>
          <a:stretch/>
        </p:blipFill>
        <p:spPr bwMode="auto">
          <a:xfrm>
            <a:off x="1907704" y="915566"/>
            <a:ext cx="6729327" cy="259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ลูกศรลง 3"/>
          <p:cNvSpPr/>
          <p:nvPr/>
        </p:nvSpPr>
        <p:spPr>
          <a:xfrm rot="15982901">
            <a:off x="3840443" y="911085"/>
            <a:ext cx="237569" cy="1817409"/>
          </a:xfrm>
          <a:prstGeom prst="downArrow">
            <a:avLst/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วงรี 4"/>
          <p:cNvSpPr/>
          <p:nvPr/>
        </p:nvSpPr>
        <p:spPr>
          <a:xfrm>
            <a:off x="4860032" y="1275606"/>
            <a:ext cx="1080120" cy="60006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89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7" r="2471" b="7833"/>
          <a:stretch/>
        </p:blipFill>
        <p:spPr bwMode="auto">
          <a:xfrm>
            <a:off x="1907704" y="831490"/>
            <a:ext cx="6507476" cy="2953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ลูกศรลง 3"/>
          <p:cNvSpPr/>
          <p:nvPr/>
        </p:nvSpPr>
        <p:spPr>
          <a:xfrm rot="15982901">
            <a:off x="3736571" y="974845"/>
            <a:ext cx="237569" cy="1817409"/>
          </a:xfrm>
          <a:prstGeom prst="downArrow">
            <a:avLst/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009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1" t="26230" r="18915" b="14743"/>
          <a:stretch/>
        </p:blipFill>
        <p:spPr bwMode="auto">
          <a:xfrm>
            <a:off x="2555775" y="987574"/>
            <a:ext cx="5675527" cy="330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ลูกศรลง 3"/>
          <p:cNvSpPr/>
          <p:nvPr/>
        </p:nvSpPr>
        <p:spPr>
          <a:xfrm rot="15982901">
            <a:off x="2271262" y="470788"/>
            <a:ext cx="237569" cy="1817409"/>
          </a:xfrm>
          <a:prstGeom prst="downArrow">
            <a:avLst/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255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2" t="15827" r="11246" b="20677"/>
          <a:stretch/>
        </p:blipFill>
        <p:spPr bwMode="auto">
          <a:xfrm>
            <a:off x="2195736" y="771550"/>
            <a:ext cx="524011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ลูกศรลง 3"/>
          <p:cNvSpPr/>
          <p:nvPr/>
        </p:nvSpPr>
        <p:spPr>
          <a:xfrm rot="14833734">
            <a:off x="1543284" y="524589"/>
            <a:ext cx="280329" cy="1697423"/>
          </a:xfrm>
          <a:prstGeom prst="downArrow">
            <a:avLst/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149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4" r="5603" b="21152"/>
          <a:stretch/>
        </p:blipFill>
        <p:spPr bwMode="auto">
          <a:xfrm>
            <a:off x="1907704" y="915566"/>
            <a:ext cx="6729327" cy="259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ลูกศรลง 3"/>
          <p:cNvSpPr/>
          <p:nvPr/>
        </p:nvSpPr>
        <p:spPr>
          <a:xfrm rot="18495989">
            <a:off x="3494578" y="1607157"/>
            <a:ext cx="360040" cy="1648864"/>
          </a:xfrm>
          <a:prstGeom prst="downArrow">
            <a:avLst/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วงรี 4"/>
          <p:cNvSpPr/>
          <p:nvPr/>
        </p:nvSpPr>
        <p:spPr>
          <a:xfrm>
            <a:off x="4860032" y="1275606"/>
            <a:ext cx="1080120" cy="60006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498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4" r="5603" b="21152"/>
          <a:stretch/>
        </p:blipFill>
        <p:spPr bwMode="auto">
          <a:xfrm>
            <a:off x="1907704" y="915566"/>
            <a:ext cx="6729327" cy="259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ลูกศรลง 3"/>
          <p:cNvSpPr/>
          <p:nvPr/>
        </p:nvSpPr>
        <p:spPr>
          <a:xfrm rot="18495989">
            <a:off x="3494578" y="1607157"/>
            <a:ext cx="360040" cy="1648864"/>
          </a:xfrm>
          <a:prstGeom prst="downArrow">
            <a:avLst/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วงรี 4"/>
          <p:cNvSpPr/>
          <p:nvPr/>
        </p:nvSpPr>
        <p:spPr>
          <a:xfrm>
            <a:off x="5652120" y="1283521"/>
            <a:ext cx="1080120" cy="60006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604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1" t="25357" r="10636" b="9968"/>
          <a:stretch/>
        </p:blipFill>
        <p:spPr bwMode="auto">
          <a:xfrm>
            <a:off x="1835696" y="915566"/>
            <a:ext cx="5756564" cy="300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ลูกศรลง 3"/>
          <p:cNvSpPr/>
          <p:nvPr/>
        </p:nvSpPr>
        <p:spPr>
          <a:xfrm rot="18495989">
            <a:off x="1977009" y="166998"/>
            <a:ext cx="360040" cy="1648864"/>
          </a:xfrm>
          <a:prstGeom prst="downArrow">
            <a:avLst/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3491880" y="771550"/>
            <a:ext cx="3240360" cy="7634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dirty="0" smtClean="0">
                <a:solidFill>
                  <a:srgbClr val="6600FF"/>
                </a:solidFill>
                <a:latin typeface="DSN AmPun" pitchFamily="2" charset="-34"/>
                <a:ea typeface="Tahoma" pitchFamily="34" charset="0"/>
                <a:cs typeface="DSN AmPun" pitchFamily="2" charset="-34"/>
              </a:rPr>
              <a:t>ย้ายเข้าบุคลากร</a:t>
            </a:r>
            <a:endParaRPr lang="th-TH" sz="4000" dirty="0">
              <a:solidFill>
                <a:srgbClr val="6600FF"/>
              </a:solidFill>
              <a:latin typeface="DSN AmPun" pitchFamily="2" charset="-34"/>
              <a:ea typeface="Tahoma" pitchFamily="34" charset="0"/>
              <a:cs typeface="DSN AmPun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384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7" t="32914" r="31591" b="24373"/>
          <a:stretch/>
        </p:blipFill>
        <p:spPr bwMode="auto">
          <a:xfrm>
            <a:off x="2771800" y="777474"/>
            <a:ext cx="483760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2843807" y="584186"/>
            <a:ext cx="4765599" cy="7634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dirty="0" smtClean="0">
                <a:solidFill>
                  <a:srgbClr val="0000FF"/>
                </a:solidFill>
                <a:latin typeface="DSN AmPun" pitchFamily="2" charset="-34"/>
                <a:ea typeface="Tahoma" pitchFamily="34" charset="0"/>
                <a:cs typeface="DSN AmPun" pitchFamily="2" charset="-34"/>
              </a:rPr>
              <a:t>กรอกเลข </a:t>
            </a:r>
            <a:r>
              <a:rPr lang="th-TH" sz="3600" dirty="0" err="1" smtClean="0">
                <a:solidFill>
                  <a:srgbClr val="0000FF"/>
                </a:solidFill>
                <a:latin typeface="DSN AmPun" pitchFamily="2" charset="-34"/>
                <a:ea typeface="Tahoma" pitchFamily="34" charset="0"/>
                <a:cs typeface="DSN AmPun" pitchFamily="2" charset="-34"/>
              </a:rPr>
              <a:t>ปชช</a:t>
            </a:r>
            <a:r>
              <a:rPr lang="th-TH" sz="3600" dirty="0" smtClean="0">
                <a:solidFill>
                  <a:srgbClr val="0000FF"/>
                </a:solidFill>
                <a:latin typeface="DSN AmPun" pitchFamily="2" charset="-34"/>
                <a:ea typeface="Tahoma" pitchFamily="34" charset="0"/>
                <a:cs typeface="DSN AmPun" pitchFamily="2" charset="-34"/>
              </a:rPr>
              <a:t>.13 หลักแล้วไม่พบ</a:t>
            </a:r>
            <a:endParaRPr lang="th-TH" sz="3600" dirty="0">
              <a:solidFill>
                <a:srgbClr val="0000FF"/>
              </a:solidFill>
              <a:latin typeface="DSN AmPun" pitchFamily="2" charset="-34"/>
              <a:ea typeface="Tahoma" pitchFamily="34" charset="0"/>
              <a:cs typeface="DSN AmPun" pitchFamily="2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84918" y="3003798"/>
            <a:ext cx="4559090" cy="194421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th-TH" sz="3400" dirty="0" smtClean="0">
                <a:solidFill>
                  <a:srgbClr val="0000FF"/>
                </a:solidFill>
                <a:latin typeface="DSN AmPun" pitchFamily="2" charset="-34"/>
                <a:ea typeface="Tahoma" pitchFamily="34" charset="0"/>
                <a:cs typeface="DSN AmPun" pitchFamily="2" charset="-34"/>
              </a:rPr>
              <a:t>ทุก </a:t>
            </a:r>
            <a:r>
              <a:rPr lang="th-TH" sz="3400" dirty="0" err="1" smtClean="0">
                <a:solidFill>
                  <a:srgbClr val="0000FF"/>
                </a:solidFill>
                <a:latin typeface="DSN AmPun" pitchFamily="2" charset="-34"/>
                <a:ea typeface="Tahoma" pitchFamily="34" charset="0"/>
                <a:cs typeface="DSN AmPun" pitchFamily="2" charset="-34"/>
              </a:rPr>
              <a:t>ร.ร</a:t>
            </a:r>
            <a:r>
              <a:rPr lang="th-TH" sz="3400" dirty="0" smtClean="0">
                <a:solidFill>
                  <a:srgbClr val="0000FF"/>
                </a:solidFill>
                <a:latin typeface="DSN AmPun" pitchFamily="2" charset="-34"/>
                <a:ea typeface="Tahoma" pitchFamily="34" charset="0"/>
                <a:cs typeface="DSN AmPun" pitchFamily="2" charset="-34"/>
              </a:rPr>
              <a:t>.กรอกเพิ่มในระบบแล้ว รอบต่อไป ถ้ามีการย้าย สามารถนำเข้าระบบ กรอกเลข 13 หลักได้</a:t>
            </a:r>
          </a:p>
          <a:p>
            <a:pPr>
              <a:lnSpc>
                <a:spcPct val="80000"/>
              </a:lnSpc>
            </a:pPr>
            <a:r>
              <a:rPr lang="th-TH" sz="3400" dirty="0" smtClean="0">
                <a:solidFill>
                  <a:srgbClr val="0000FF"/>
                </a:solidFill>
                <a:latin typeface="DSN AmPun" pitchFamily="2" charset="-34"/>
                <a:ea typeface="Tahoma" pitchFamily="34" charset="0"/>
                <a:cs typeface="DSN AmPun" pitchFamily="2" charset="-34"/>
              </a:rPr>
              <a:t>(ระบบใหม่ยังไม่มีฐานข้อมูลครู)</a:t>
            </a:r>
            <a:endParaRPr lang="th-TH" sz="3400" dirty="0">
              <a:solidFill>
                <a:srgbClr val="0000FF"/>
              </a:solidFill>
              <a:latin typeface="DSN AmPun" pitchFamily="2" charset="-34"/>
              <a:ea typeface="Tahoma" pitchFamily="34" charset="0"/>
              <a:cs typeface="DSN AmPun" pitchFamily="2" charset="-34"/>
            </a:endParaRPr>
          </a:p>
        </p:txBody>
      </p:sp>
      <p:sp>
        <p:nvSpPr>
          <p:cNvPr id="4" name="ลูกศรลง 3"/>
          <p:cNvSpPr/>
          <p:nvPr/>
        </p:nvSpPr>
        <p:spPr>
          <a:xfrm rot="14838653">
            <a:off x="3628092" y="1080374"/>
            <a:ext cx="360040" cy="1661493"/>
          </a:xfrm>
          <a:prstGeom prst="downArrow">
            <a:avLst/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350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27584" y="339502"/>
            <a:ext cx="7772400" cy="1102519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solidFill>
                  <a:schemeClr val="bg1"/>
                </a:solidFill>
              </a:rPr>
              <a:t>เอกสารจัดตั้งกลุ่ม/กอง/อื่นๆ</a:t>
            </a:r>
            <a:endParaRPr lang="th-TH" sz="5400" b="1" dirty="0">
              <a:solidFill>
                <a:schemeClr val="bg1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47664" y="1185292"/>
            <a:ext cx="7560840" cy="1314450"/>
          </a:xfrm>
        </p:spPr>
        <p:txBody>
          <a:bodyPr>
            <a:noAutofit/>
          </a:bodyPr>
          <a:lstStyle/>
          <a:p>
            <a:pPr algn="l"/>
            <a:r>
              <a:rPr lang="th-TH" sz="3600" b="1" dirty="0" smtClean="0">
                <a:solidFill>
                  <a:schemeClr val="bg1"/>
                </a:solidFill>
              </a:rPr>
              <a:t>เมนูเอกสารจัดตั้งกลุ่ม/กอง/อื่น ๆ เป็นเมนูสำหรับจัดเก็บเอกสาร ลูกเสือ/</a:t>
            </a:r>
            <a:r>
              <a:rPr lang="th-TH" sz="3600" b="1" dirty="0" err="1" smtClean="0">
                <a:solidFill>
                  <a:schemeClr val="bg1"/>
                </a:solidFill>
              </a:rPr>
              <a:t>ยุว</a:t>
            </a:r>
            <a:r>
              <a:rPr lang="th-TH" sz="3600" b="1" dirty="0" smtClean="0">
                <a:solidFill>
                  <a:schemeClr val="bg1"/>
                </a:solidFill>
              </a:rPr>
              <a:t>กาชาด/ผู้บำเพ็ญประโยชน์ ซึ่งเป็นเอกสารสำคัญของสถานศึกษาที่ได้จัดตั้งกองลูกเสือ จัดตั้งหมู่</a:t>
            </a:r>
            <a:r>
              <a:rPr lang="th-TH" sz="3600" b="1" dirty="0" err="1" smtClean="0">
                <a:solidFill>
                  <a:schemeClr val="bg1"/>
                </a:solidFill>
              </a:rPr>
              <a:t>ยุว</a:t>
            </a:r>
            <a:r>
              <a:rPr lang="th-TH" sz="3600" b="1" dirty="0" smtClean="0">
                <a:solidFill>
                  <a:schemeClr val="bg1"/>
                </a:solidFill>
              </a:rPr>
              <a:t>กาชาด และเอกสารสำคัญ อื่นๆ ที่เกี่ยวข้อง สามารถพิมพ์ชื่อเอกสาร และแนบไฟล์</a:t>
            </a:r>
            <a:endParaRPr lang="th-TH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3" t="13360" r="1921" b="22995"/>
          <a:stretch/>
        </p:blipFill>
        <p:spPr bwMode="auto">
          <a:xfrm>
            <a:off x="1979712" y="627534"/>
            <a:ext cx="656834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วงรี 4"/>
          <p:cNvSpPr/>
          <p:nvPr/>
        </p:nvSpPr>
        <p:spPr>
          <a:xfrm>
            <a:off x="5364088" y="1203598"/>
            <a:ext cx="1080120" cy="60006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33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32636" y="843558"/>
            <a:ext cx="8280920" cy="1102519"/>
          </a:xfrm>
        </p:spPr>
        <p:txBody>
          <a:bodyPr>
            <a:noAutofit/>
          </a:bodyPr>
          <a:lstStyle/>
          <a:p>
            <a:r>
              <a:rPr lang="th-TH" sz="7200" dirty="0" smtClean="0">
                <a:solidFill>
                  <a:schemeClr val="bg1"/>
                </a:solidFill>
                <a:latin typeface="DSN AmPun" pitchFamily="2" charset="-34"/>
                <a:ea typeface="Tahoma" pitchFamily="34" charset="0"/>
                <a:cs typeface="DSN AmPun" pitchFamily="2" charset="-34"/>
              </a:rPr>
              <a:t>ระบบข้อมูลสารสนเทศ</a:t>
            </a:r>
            <a:endParaRPr lang="th-TH" sz="7200" dirty="0">
              <a:solidFill>
                <a:schemeClr val="bg1"/>
              </a:solidFill>
              <a:latin typeface="DSN AmPun" pitchFamily="2" charset="-34"/>
              <a:ea typeface="Tahoma" pitchFamily="34" charset="0"/>
              <a:cs typeface="DSN AmPun" pitchFamily="2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979712" y="2837383"/>
            <a:ext cx="5841032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800" dirty="0" smtClean="0">
                <a:solidFill>
                  <a:schemeClr val="bg1"/>
                </a:solidFill>
                <a:latin typeface="DSN AmPun" pitchFamily="2" charset="-34"/>
                <a:ea typeface="Tahoma" pitchFamily="34" charset="0"/>
                <a:cs typeface="DSN AmPun" pitchFamily="2" charset="-34"/>
              </a:rPr>
              <a:t>(สำหรับโรงเรียน)</a:t>
            </a:r>
            <a:endParaRPr lang="th-TH" sz="4800" dirty="0">
              <a:solidFill>
                <a:schemeClr val="bg1"/>
              </a:solidFill>
              <a:latin typeface="DSN AmPun" pitchFamily="2" charset="-34"/>
              <a:ea typeface="Tahoma" pitchFamily="34" charset="0"/>
              <a:cs typeface="DSN AmPun" pitchFamily="2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928486" y="1829271"/>
            <a:ext cx="6129064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7200" dirty="0" smtClean="0">
                <a:solidFill>
                  <a:schemeClr val="bg1"/>
                </a:solidFill>
                <a:latin typeface="DSN AmPun" pitchFamily="2" charset="-34"/>
                <a:ea typeface="Tahoma" pitchFamily="34" charset="0"/>
                <a:cs typeface="DSN AmPun" pitchFamily="2" charset="-34"/>
              </a:rPr>
              <a:t>เพื่อการบริหารจัดการ</a:t>
            </a:r>
            <a:endParaRPr lang="th-TH" sz="7200" dirty="0">
              <a:solidFill>
                <a:schemeClr val="bg1"/>
              </a:solidFill>
              <a:latin typeface="DSN AmPun" pitchFamily="2" charset="-34"/>
              <a:ea typeface="Tahoma" pitchFamily="34" charset="0"/>
              <a:cs typeface="DSN AmPun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233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8" t="13652" r="42782" b="32168"/>
          <a:stretch/>
        </p:blipFill>
        <p:spPr bwMode="auto">
          <a:xfrm>
            <a:off x="2771800" y="483517"/>
            <a:ext cx="4248472" cy="3734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วงรี 4"/>
          <p:cNvSpPr/>
          <p:nvPr/>
        </p:nvSpPr>
        <p:spPr>
          <a:xfrm>
            <a:off x="2904503" y="3075806"/>
            <a:ext cx="1080120" cy="60006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33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5" t="13843" r="3405" b="21774"/>
          <a:stretch/>
        </p:blipFill>
        <p:spPr bwMode="auto">
          <a:xfrm>
            <a:off x="1835696" y="627534"/>
            <a:ext cx="6306435" cy="306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627784" y="771550"/>
            <a:ext cx="45512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srgbClr val="FF0000"/>
                </a:solidFill>
              </a:rPr>
              <a:t>รายงานสรุปจำนวนลูกเสือ</a:t>
            </a:r>
            <a:endParaRPr lang="th-TH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6" t="13616" r="13740" b="29224"/>
          <a:stretch/>
        </p:blipFill>
        <p:spPr bwMode="auto">
          <a:xfrm>
            <a:off x="2051721" y="699541"/>
            <a:ext cx="6059170" cy="306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วงรี 2"/>
          <p:cNvSpPr/>
          <p:nvPr/>
        </p:nvSpPr>
        <p:spPr>
          <a:xfrm>
            <a:off x="3203848" y="1347614"/>
            <a:ext cx="1080120" cy="60006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5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6" t="13599" r="15512" b="33290"/>
          <a:stretch/>
        </p:blipFill>
        <p:spPr bwMode="auto">
          <a:xfrm>
            <a:off x="1973108" y="699542"/>
            <a:ext cx="6343308" cy="308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4" r="82942" b="46907"/>
          <a:stretch/>
        </p:blipFill>
        <p:spPr bwMode="auto">
          <a:xfrm>
            <a:off x="1979713" y="555526"/>
            <a:ext cx="2785925" cy="357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ลูกศรลง 3"/>
          <p:cNvSpPr/>
          <p:nvPr/>
        </p:nvSpPr>
        <p:spPr>
          <a:xfrm>
            <a:off x="1979713" y="483518"/>
            <a:ext cx="360040" cy="1656184"/>
          </a:xfrm>
          <a:prstGeom prst="downArrow">
            <a:avLst/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211960" y="1042739"/>
            <a:ext cx="4968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</a:rPr>
              <a:t>1. แบบเก็บข้อมูลลูกเสือ/เนตรนารี</a:t>
            </a:r>
          </a:p>
          <a:p>
            <a:r>
              <a:rPr lang="th-TH" b="1" dirty="0" smtClean="0">
                <a:solidFill>
                  <a:schemeClr val="bg1"/>
                </a:solidFill>
              </a:rPr>
              <a:t>2. แบบเก็บข้อมูลจำนวน</a:t>
            </a:r>
            <a:r>
              <a:rPr lang="th-TH" b="1" dirty="0" err="1" smtClean="0">
                <a:solidFill>
                  <a:schemeClr val="bg1"/>
                </a:solidFill>
              </a:rPr>
              <a:t>ยุว</a:t>
            </a:r>
            <a:r>
              <a:rPr lang="th-TH" b="1" dirty="0" smtClean="0">
                <a:solidFill>
                  <a:schemeClr val="bg1"/>
                </a:solidFill>
              </a:rPr>
              <a:t>กาชาด</a:t>
            </a:r>
          </a:p>
          <a:p>
            <a:r>
              <a:rPr lang="th-TH" b="1" dirty="0" smtClean="0">
                <a:solidFill>
                  <a:schemeClr val="bg1"/>
                </a:solidFill>
              </a:rPr>
              <a:t>3. แบบเก็บข้อมูลบุคลากรผู้บำเพ็ญประโยชน์</a:t>
            </a:r>
          </a:p>
          <a:p>
            <a:r>
              <a:rPr lang="th-TH" b="1" dirty="0" smtClean="0">
                <a:solidFill>
                  <a:schemeClr val="bg1"/>
                </a:solidFill>
              </a:rPr>
              <a:t>4. ยืนยันการบันทึกข้อมูล</a:t>
            </a:r>
            <a:endParaRPr lang="th-TH" b="1" dirty="0">
              <a:solidFill>
                <a:schemeClr val="bg1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3" t="20644" r="49222" b="42467"/>
          <a:stretch/>
        </p:blipFill>
        <p:spPr bwMode="auto">
          <a:xfrm>
            <a:off x="4932040" y="2808413"/>
            <a:ext cx="2340260" cy="170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ลูกศรลง 6"/>
          <p:cNvSpPr/>
          <p:nvPr/>
        </p:nvSpPr>
        <p:spPr>
          <a:xfrm rot="1789877">
            <a:off x="6682744" y="2862213"/>
            <a:ext cx="350269" cy="1260719"/>
          </a:xfrm>
          <a:prstGeom prst="downArrow">
            <a:avLst/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193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5" t="31649" r="5835" b="14947"/>
          <a:stretch/>
        </p:blipFill>
        <p:spPr bwMode="auto">
          <a:xfrm>
            <a:off x="2304403" y="2139702"/>
            <a:ext cx="4968552" cy="210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0" t="24216" r="45698" b="59006"/>
          <a:stretch/>
        </p:blipFill>
        <p:spPr bwMode="auto">
          <a:xfrm>
            <a:off x="2304403" y="843062"/>
            <a:ext cx="4968552" cy="145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ลูกศรลง 4"/>
          <p:cNvSpPr/>
          <p:nvPr/>
        </p:nvSpPr>
        <p:spPr>
          <a:xfrm>
            <a:off x="3203848" y="1342388"/>
            <a:ext cx="360040" cy="455027"/>
          </a:xfrm>
          <a:prstGeom prst="downArrow">
            <a:avLst/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5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3" t="17251" r="7760" b="9858"/>
          <a:stretch/>
        </p:blipFill>
        <p:spPr bwMode="auto">
          <a:xfrm>
            <a:off x="1979711" y="652054"/>
            <a:ext cx="5448763" cy="321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619672" y="555526"/>
            <a:ext cx="6768752" cy="23986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FFFFCC"/>
                </a:solidFill>
                <a:latin typeface="TP Kubua" pitchFamily="2" charset="0"/>
                <a:ea typeface="Tahoma" pitchFamily="34" charset="0"/>
                <a:cs typeface="TP Kubua" pitchFamily="2" charset="0"/>
              </a:rPr>
              <a:t>WIFI-UTD1 , UTD-9</a:t>
            </a:r>
          </a:p>
          <a:p>
            <a:endParaRPr lang="th-TH" sz="6000" dirty="0">
              <a:solidFill>
                <a:schemeClr val="accent6">
                  <a:lumMod val="20000"/>
                  <a:lumOff val="80000"/>
                </a:schemeClr>
              </a:solidFill>
              <a:latin typeface="TP Kubua" pitchFamily="2" charset="0"/>
              <a:ea typeface="Tahoma" pitchFamily="34" charset="0"/>
              <a:cs typeface="TP Kubua" pitchFamily="2" charset="0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187624" y="699542"/>
            <a:ext cx="7776864" cy="4032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FFFFCC"/>
                </a:solidFill>
                <a:latin typeface="TP Kubua" pitchFamily="2" charset="0"/>
                <a:ea typeface="Tahoma" pitchFamily="34" charset="0"/>
                <a:cs typeface="TP Kubua" pitchFamily="2" charset="0"/>
              </a:rPr>
              <a:t>UTD-6 , UTD-7</a:t>
            </a:r>
          </a:p>
          <a:p>
            <a:r>
              <a:rPr lang="th-TH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P Kubua" pitchFamily="2" charset="0"/>
                <a:ea typeface="Tahoma" pitchFamily="34" charset="0"/>
                <a:cs typeface="TP Kubua" pitchFamily="2" charset="0"/>
              </a:rPr>
              <a:t>ใหม่ 09-8003-7085</a:t>
            </a:r>
          </a:p>
          <a:p>
            <a:r>
              <a:rPr lang="th-TH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P Kubua" pitchFamily="2" charset="0"/>
                <a:ea typeface="Tahoma" pitchFamily="34" charset="0"/>
                <a:cs typeface="TP Kubua" pitchFamily="2" charset="0"/>
              </a:rPr>
              <a:t>หญิง 09-2394-4415</a:t>
            </a:r>
            <a:endParaRPr lang="th-TH" sz="6000" dirty="0">
              <a:solidFill>
                <a:schemeClr val="accent6">
                  <a:lumMod val="20000"/>
                  <a:lumOff val="80000"/>
                </a:schemeClr>
              </a:solidFill>
              <a:latin typeface="TP Kubua" pitchFamily="2" charset="0"/>
              <a:ea typeface="Tahoma" pitchFamily="34" charset="0"/>
              <a:cs typeface="TP Kubu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4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6" t="33038" r="44565" b="15828"/>
          <a:stretch/>
        </p:blipFill>
        <p:spPr bwMode="auto">
          <a:xfrm>
            <a:off x="3437740" y="987574"/>
            <a:ext cx="2524992" cy="248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3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547664" y="555526"/>
            <a:ext cx="7488832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http://bureausrs.moe.go.th</a:t>
            </a:r>
            <a:endParaRPr lang="th-TH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1" t="38922" r="34319" b="27614"/>
          <a:stretch/>
        </p:blipFill>
        <p:spPr bwMode="auto">
          <a:xfrm>
            <a:off x="3235528" y="1921395"/>
            <a:ext cx="3969087" cy="227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ลูกศรลง 5"/>
          <p:cNvSpPr/>
          <p:nvPr/>
        </p:nvSpPr>
        <p:spPr>
          <a:xfrm rot="1734833">
            <a:off x="6914069" y="1376027"/>
            <a:ext cx="360040" cy="2334292"/>
          </a:xfrm>
          <a:prstGeom prst="downArrow">
            <a:avLst/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33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13330" r="18357" b="6103"/>
          <a:stretch/>
        </p:blipFill>
        <p:spPr bwMode="auto">
          <a:xfrm>
            <a:off x="2699792" y="585854"/>
            <a:ext cx="4752528" cy="339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วงรี 3"/>
          <p:cNvSpPr/>
          <p:nvPr/>
        </p:nvSpPr>
        <p:spPr>
          <a:xfrm>
            <a:off x="3203848" y="2619754"/>
            <a:ext cx="1080120" cy="60006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ชื่อเรื่อง 1"/>
          <p:cNvSpPr>
            <a:spLocks noGrp="1"/>
          </p:cNvSpPr>
          <p:nvPr>
            <p:ph type="ctrTitle"/>
          </p:nvPr>
        </p:nvSpPr>
        <p:spPr>
          <a:xfrm>
            <a:off x="4283968" y="2176506"/>
            <a:ext cx="3096344" cy="886495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C00000"/>
                </a:solidFill>
              </a:rPr>
              <a:t>105369XXXX</a:t>
            </a:r>
            <a:endParaRPr lang="th-TH" sz="4000" dirty="0">
              <a:solidFill>
                <a:srgbClr val="C00000"/>
              </a:solidFill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5582197" y="2931790"/>
            <a:ext cx="2520280" cy="886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DGV9OP</a:t>
            </a:r>
            <a:endParaRPr lang="th-TH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ลูกศรลง 7"/>
          <p:cNvSpPr/>
          <p:nvPr/>
        </p:nvSpPr>
        <p:spPr>
          <a:xfrm rot="4697774">
            <a:off x="4663052" y="2303880"/>
            <a:ext cx="180020" cy="1656184"/>
          </a:xfrm>
          <a:prstGeom prst="downArrow">
            <a:avLst/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ลูกศรลง 8"/>
          <p:cNvSpPr/>
          <p:nvPr/>
        </p:nvSpPr>
        <p:spPr>
          <a:xfrm rot="4959136">
            <a:off x="4673428" y="2560762"/>
            <a:ext cx="151559" cy="1683774"/>
          </a:xfrm>
          <a:prstGeom prst="downArrow">
            <a:avLst/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33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7" t="18627" r="1593" b="51776"/>
          <a:stretch/>
        </p:blipFill>
        <p:spPr bwMode="auto">
          <a:xfrm>
            <a:off x="2915816" y="483518"/>
            <a:ext cx="426655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ลูกศรลง 3"/>
          <p:cNvSpPr/>
          <p:nvPr/>
        </p:nvSpPr>
        <p:spPr>
          <a:xfrm>
            <a:off x="3491880" y="1779662"/>
            <a:ext cx="360040" cy="1944217"/>
          </a:xfrm>
          <a:prstGeom prst="downArrow">
            <a:avLst/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ลูกศรลง 4"/>
          <p:cNvSpPr/>
          <p:nvPr/>
        </p:nvSpPr>
        <p:spPr>
          <a:xfrm>
            <a:off x="6300192" y="1744022"/>
            <a:ext cx="360040" cy="1944217"/>
          </a:xfrm>
          <a:prstGeom prst="downArrow">
            <a:avLst/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768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7" t="20980" r="7212" b="51776"/>
          <a:stretch/>
        </p:blipFill>
        <p:spPr bwMode="auto">
          <a:xfrm>
            <a:off x="2326448" y="483518"/>
            <a:ext cx="3050943" cy="3314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ลูกศรลง 3"/>
          <p:cNvSpPr/>
          <p:nvPr/>
        </p:nvSpPr>
        <p:spPr>
          <a:xfrm>
            <a:off x="3131840" y="1347614"/>
            <a:ext cx="360040" cy="1944217"/>
          </a:xfrm>
          <a:prstGeom prst="downArrow">
            <a:avLst/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7" t="27241" r="47165" b="54407"/>
          <a:stretch/>
        </p:blipFill>
        <p:spPr bwMode="auto">
          <a:xfrm>
            <a:off x="5377391" y="1182246"/>
            <a:ext cx="3423026" cy="191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ลูกศรลง 5"/>
          <p:cNvSpPr/>
          <p:nvPr/>
        </p:nvSpPr>
        <p:spPr>
          <a:xfrm>
            <a:off x="7452320" y="1239601"/>
            <a:ext cx="360040" cy="756085"/>
          </a:xfrm>
          <a:prstGeom prst="downArrow">
            <a:avLst>
              <a:gd name="adj1" fmla="val 32684"/>
              <a:gd name="adj2" fmla="val 50000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412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2" t="13042" r="2357" b="12375"/>
          <a:stretch/>
        </p:blipFill>
        <p:spPr bwMode="auto">
          <a:xfrm>
            <a:off x="2411760" y="483518"/>
            <a:ext cx="5976664" cy="332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3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3" t="17987" r="2101" b="7139"/>
          <a:stretch/>
        </p:blipFill>
        <p:spPr bwMode="auto">
          <a:xfrm>
            <a:off x="2483768" y="526635"/>
            <a:ext cx="5673437" cy="31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07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78701" b="35574"/>
          <a:stretch/>
        </p:blipFill>
        <p:spPr bwMode="auto">
          <a:xfrm>
            <a:off x="1979712" y="483517"/>
            <a:ext cx="2731012" cy="367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ลูกศรลง 3"/>
          <p:cNvSpPr/>
          <p:nvPr/>
        </p:nvSpPr>
        <p:spPr>
          <a:xfrm rot="18128059">
            <a:off x="1588565" y="964343"/>
            <a:ext cx="360040" cy="1656184"/>
          </a:xfrm>
          <a:prstGeom prst="downArrow">
            <a:avLst/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067944" y="1199526"/>
            <a:ext cx="4968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</a:rPr>
              <a:t>1. แบบเก็บข้อมูลผู้บังคับบัญชาลูกเสือ</a:t>
            </a:r>
          </a:p>
          <a:p>
            <a:r>
              <a:rPr lang="th-TH" b="1" dirty="0" smtClean="0">
                <a:solidFill>
                  <a:schemeClr val="bg1"/>
                </a:solidFill>
              </a:rPr>
              <a:t>2. แบบเก็บข้อมูลผู้บังคับบัญชา</a:t>
            </a:r>
            <a:r>
              <a:rPr lang="th-TH" b="1" dirty="0" err="1" smtClean="0">
                <a:solidFill>
                  <a:schemeClr val="bg1"/>
                </a:solidFill>
              </a:rPr>
              <a:t>ยุว</a:t>
            </a:r>
            <a:r>
              <a:rPr lang="th-TH" b="1" dirty="0" smtClean="0">
                <a:solidFill>
                  <a:schemeClr val="bg1"/>
                </a:solidFill>
              </a:rPr>
              <a:t>กาชาด</a:t>
            </a:r>
          </a:p>
          <a:p>
            <a:r>
              <a:rPr lang="th-TH" b="1" dirty="0" smtClean="0">
                <a:solidFill>
                  <a:schemeClr val="bg1"/>
                </a:solidFill>
              </a:rPr>
              <a:t>3. แบบเก็บข้อมูลบุคลากรผู้บำเพ็ญประโยชน์</a:t>
            </a:r>
            <a:endParaRPr lang="th-TH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0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185</Words>
  <Application>Microsoft Office PowerPoint</Application>
  <PresentationFormat>นำเสนอทางหน้าจอ (16:9)</PresentationFormat>
  <Paragraphs>24</Paragraphs>
  <Slides>28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28</vt:i4>
      </vt:variant>
    </vt:vector>
  </HeadingPairs>
  <TitlesOfParts>
    <vt:vector size="29" baseType="lpstr">
      <vt:lpstr>ชุดรูปแบบของ Office</vt:lpstr>
      <vt:lpstr>งานนำเสนอ PowerPoint</vt:lpstr>
      <vt:lpstr>ระบบข้อมูลสารสนเทศ</vt:lpstr>
      <vt:lpstr>งานนำเสนอ PowerPoint</vt:lpstr>
      <vt:lpstr>105369XXXX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เอกสารจัดตั้งกลุ่ม/กอง/อื่นๆ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Lenovo</dc:creator>
  <cp:lastModifiedBy>Lenovo</cp:lastModifiedBy>
  <cp:revision>40</cp:revision>
  <dcterms:created xsi:type="dcterms:W3CDTF">2022-09-02T03:04:36Z</dcterms:created>
  <dcterms:modified xsi:type="dcterms:W3CDTF">2022-10-27T03:06:03Z</dcterms:modified>
</cp:coreProperties>
</file>